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21478875"/>
  <p:notesSz cx="21478875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image" Target="../media/image-1-7.png"/><Relationship Id="rId8" Type="http://schemas.openxmlformats.org/officeDocument/2006/relationships/image" Target="../media/image-1-8.png"/><Relationship Id="rId9" Type="http://schemas.openxmlformats.org/officeDocument/2006/relationships/image" Target="../media/image-1-9.png"/><Relationship Id="rId10" Type="http://schemas.openxmlformats.org/officeDocument/2006/relationships/image" Target="../media/image-1-10.png"/><Relationship Id="rId11" Type="http://schemas.openxmlformats.org/officeDocument/2006/relationships/image" Target="../media/image-1-11.png"/><Relationship Id="rId12" Type="http://schemas.openxmlformats.org/officeDocument/2006/relationships/image" Target="../media/image-1-12.png"/><Relationship Id="rId13" Type="http://schemas.openxmlformats.org/officeDocument/2006/relationships/image" Target="../media/image-1-13.png"/><Relationship Id="rId14" Type="http://schemas.openxmlformats.org/officeDocument/2006/relationships/image" Target="../media/image-1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-1"/>
          <p:cNvSpPr/>
          <p:nvPr/>
        </p:nvSpPr>
        <p:spPr>
          <a:xfrm>
            <a:off x="838200" y="3596640"/>
            <a:ext cx="42214800" cy="76200"/>
          </a:xfrm>
          <a:prstGeom prst="rect">
            <a:avLst/>
          </a:prstGeom>
          <a:solidFill>
            <a:srgbClr val="B3A369"/>
          </a:solidFill>
          <a:ln/>
        </p:spPr>
      </p:sp>
      <p:sp>
        <p:nvSpPr>
          <p:cNvPr id="3" name="text-2"/>
          <p:cNvSpPr txBox="1"/>
          <p:nvPr/>
        </p:nvSpPr>
        <p:spPr>
          <a:xfrm>
            <a:off x="838200" y="571500"/>
            <a:ext cx="23558183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6000"/>
              </a:lnSpc>
              <a:buNone/>
            </a:pPr>
            <a:r>
              <a:rPr lang="en-US" sz="2400" dirty="0">
                <a:solidFill>
                  <a:srgbClr val="4A55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CoRL 2026 · LEAP Workshop</a:t>
            </a:r>
            <a:endParaRPr lang="en-US" sz="2400" dirty="0"/>
          </a:p>
        </p:txBody>
      </p:sp>
      <p:sp>
        <p:nvSpPr>
          <p:cNvPr id="4" name="text-3"/>
          <p:cNvSpPr txBox="1"/>
          <p:nvPr/>
        </p:nvSpPr>
        <p:spPr>
          <a:xfrm>
            <a:off x="838200" y="1143000"/>
            <a:ext cx="23558183" cy="996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85000"/>
              </a:lnSpc>
              <a:buNone/>
            </a:pPr>
            <a:r>
              <a:rPr lang="en-US" sz="6900" b="1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Evaluating Long-Horizon Robot Planning under Uncertainty</a:t>
            </a:r>
            <a:endParaRPr lang="en-US" sz="6900" dirty="0"/>
          </a:p>
        </p:txBody>
      </p:sp>
      <p:sp>
        <p:nvSpPr>
          <p:cNvPr id="5" name="text-4"/>
          <p:cNvSpPr txBox="1"/>
          <p:nvPr/>
        </p:nvSpPr>
        <p:spPr>
          <a:xfrm>
            <a:off x="838200" y="2234565"/>
            <a:ext cx="23558183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6000"/>
              </a:lnSpc>
              <a:buNone/>
            </a:pPr>
            <a:r>
              <a:rPr lang="en-US" sz="3150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Harsh Muriki*, Gayathri Aravindan, Yuchen Zheng, Sonia Chernova</a:t>
            </a:r>
            <a:endParaRPr lang="en-US" sz="3150" dirty="0"/>
          </a:p>
        </p:txBody>
      </p:sp>
      <p:sp>
        <p:nvSpPr>
          <p:cNvPr id="6" name="text-5"/>
          <p:cNvSpPr txBox="1"/>
          <p:nvPr/>
        </p:nvSpPr>
        <p:spPr>
          <a:xfrm>
            <a:off x="838200" y="2929890"/>
            <a:ext cx="23558183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6000"/>
              </a:lnSpc>
              <a:buNone/>
            </a:pPr>
            <a:r>
              <a:rPr lang="en-US" sz="2400" dirty="0">
                <a:solidFill>
                  <a:srgbClr val="4A55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Georgia Institute of Technology · *vmuriki3@gatech.edu</a:t>
            </a:r>
            <a:endParaRPr lang="en-US" sz="2400" dirty="0"/>
          </a:p>
        </p:txBody>
      </p:sp>
      <p:pic>
        <p:nvPicPr>
          <p:cNvPr id="7" name="graphic-6" descr="Poster graphic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38605" y="662940"/>
            <a:ext cx="16133445" cy="2686050"/>
          </a:xfrm>
          <a:prstGeom prst="rect">
            <a:avLst/>
          </a:prstGeom>
        </p:spPr>
      </p:pic>
      <p:sp>
        <p:nvSpPr>
          <p:cNvPr id="8" name="shape-7"/>
          <p:cNvSpPr/>
          <p:nvPr/>
        </p:nvSpPr>
        <p:spPr>
          <a:xfrm>
            <a:off x="838200" y="4015740"/>
            <a:ext cx="9188768" cy="6400800"/>
          </a:xfrm>
          <a:prstGeom prst="roundRect">
            <a:avLst>
              <a:gd name="adj" fmla="val 2381"/>
            </a:avLst>
          </a:prstGeom>
          <a:ln w="29210">
            <a:solidFill>
              <a:srgbClr val="D5DAE0"/>
            </a:solidFill>
            <a:prstDash val="solid"/>
          </a:ln>
        </p:spPr>
      </p:sp>
      <p:sp>
        <p:nvSpPr>
          <p:cNvPr id="9" name="text-8"/>
          <p:cNvSpPr txBox="1"/>
          <p:nvPr/>
        </p:nvSpPr>
        <p:spPr>
          <a:xfrm>
            <a:off x="1076325" y="4177665"/>
            <a:ext cx="8769668" cy="695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6000"/>
              </a:lnSpc>
              <a:buNone/>
            </a:pPr>
            <a:r>
              <a:rPr lang="en-US" sz="2400" b="1" dirty="0">
                <a:solidFill>
                  <a:srgbClr val="4A55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pPr indent="0" marL="0">
              <a:lnSpc>
                <a:spcPct val="96000"/>
              </a:lnSpc>
              <a:buNone/>
            </a:pPr>
            <a:r>
              <a:rPr lang="en-US" sz="3750" b="1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The problem</a:t>
            </a:r>
            <a:endParaRPr lang="en-US" sz="2400" dirty="0"/>
          </a:p>
        </p:txBody>
      </p:sp>
      <p:sp>
        <p:nvSpPr>
          <p:cNvPr id="10" name="text-9"/>
          <p:cNvSpPr txBox="1"/>
          <p:nvPr/>
        </p:nvSpPr>
        <p:spPr>
          <a:xfrm>
            <a:off x="1076325" y="4949190"/>
            <a:ext cx="8769668" cy="289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550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 real homes, robots rarely hold accurate beliefs about their surroundings. An object remembered on a countertop may have been moved into a cabinet, replaced with a similar item, or removed entirely. Each case demands a different response: search, substitute, replan, or recognize the goal is infeasible.</a:t>
            </a:r>
            <a:endParaRPr lang="en-US" sz="2550" dirty="0"/>
          </a:p>
        </p:txBody>
      </p:sp>
      <p:sp>
        <p:nvSpPr>
          <p:cNvPr id="11" name="shape-10"/>
          <p:cNvSpPr/>
          <p:nvPr/>
        </p:nvSpPr>
        <p:spPr>
          <a:xfrm>
            <a:off x="1076325" y="7880985"/>
            <a:ext cx="8712518" cy="2373630"/>
          </a:xfrm>
          <a:prstGeom prst="roundRect">
            <a:avLst>
              <a:gd name="adj" fmla="val 7223"/>
            </a:avLst>
          </a:prstGeom>
          <a:solidFill>
            <a:srgbClr val="F2F3F5"/>
          </a:solidFill>
          <a:ln/>
        </p:spPr>
      </p:sp>
      <p:sp>
        <p:nvSpPr>
          <p:cNvPr id="12" name="text-11"/>
          <p:cNvSpPr txBox="1"/>
          <p:nvPr/>
        </p:nvSpPr>
        <p:spPr>
          <a:xfrm>
            <a:off x="1343025" y="8090535"/>
            <a:ext cx="8236268" cy="2030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850" b="1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How do different planners respond when initial memory and the environment are varied systematically, inside one shared execution framework?</a:t>
            </a:r>
            <a:endParaRPr lang="en-US" sz="2850" dirty="0"/>
          </a:p>
        </p:txBody>
      </p:sp>
      <p:sp>
        <p:nvSpPr>
          <p:cNvPr id="13" name="shape-12"/>
          <p:cNvSpPr/>
          <p:nvPr/>
        </p:nvSpPr>
        <p:spPr>
          <a:xfrm>
            <a:off x="838200" y="10568940"/>
            <a:ext cx="9188768" cy="10414635"/>
          </a:xfrm>
          <a:prstGeom prst="roundRect">
            <a:avLst>
              <a:gd name="adj" fmla="val 1659"/>
            </a:avLst>
          </a:prstGeom>
          <a:ln w="29210">
            <a:solidFill>
              <a:srgbClr val="D5DAE0"/>
            </a:solidFill>
            <a:prstDash val="solid"/>
          </a:ln>
        </p:spPr>
      </p:sp>
      <p:sp>
        <p:nvSpPr>
          <p:cNvPr id="14" name="text-13"/>
          <p:cNvSpPr txBox="1"/>
          <p:nvPr/>
        </p:nvSpPr>
        <p:spPr>
          <a:xfrm>
            <a:off x="1076325" y="10902315"/>
            <a:ext cx="8769668" cy="695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6000"/>
              </a:lnSpc>
              <a:buNone/>
            </a:pPr>
            <a:r>
              <a:rPr lang="en-US" sz="2400" b="1" dirty="0">
                <a:solidFill>
                  <a:srgbClr val="4A55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pPr indent="0" marL="0">
              <a:lnSpc>
                <a:spcPct val="96000"/>
              </a:lnSpc>
              <a:buNone/>
            </a:pPr>
            <a:r>
              <a:rPr lang="en-US" sz="3750" b="1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The benchmark</a:t>
            </a:r>
            <a:endParaRPr lang="en-US" sz="2400" dirty="0"/>
          </a:p>
        </p:txBody>
      </p:sp>
      <p:sp>
        <p:nvSpPr>
          <p:cNvPr id="15" name="text-14"/>
          <p:cNvSpPr txBox="1"/>
          <p:nvPr/>
        </p:nvSpPr>
        <p:spPr>
          <a:xfrm>
            <a:off x="1076325" y="11673840"/>
            <a:ext cx="8769668" cy="10153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550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Seven long-horizon Habitat tasks on 12 shared PARTNR skills; 5 runs each, all planners on GPT-5.6 Luna.</a:t>
            </a:r>
            <a:endParaRPr lang="en-US" sz="2550" dirty="0"/>
          </a:p>
        </p:txBody>
      </p:sp>
      <p:sp>
        <p:nvSpPr>
          <p:cNvPr id="16" name="text-15"/>
          <p:cNvSpPr txBox="1"/>
          <p:nvPr/>
        </p:nvSpPr>
        <p:spPr>
          <a:xfrm>
            <a:off x="1076325" y="12803505"/>
            <a:ext cx="8769668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6000"/>
              </a:lnSpc>
              <a:buNone/>
            </a:pPr>
            <a:r>
              <a:rPr lang="en-US" sz="2550" b="1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Variants = world × memory</a:t>
            </a:r>
            <a:endParaRPr lang="en-US" sz="2550" dirty="0"/>
          </a:p>
        </p:txBody>
      </p:sp>
      <p:sp>
        <p:nvSpPr>
          <p:cNvPr id="17" name="text-16"/>
          <p:cNvSpPr txBox="1"/>
          <p:nvPr/>
        </p:nvSpPr>
        <p:spPr>
          <a:xfrm>
            <a:off x="1076325" y="13336905"/>
            <a:ext cx="8769668" cy="7962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1A23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T1:</a:t>
            </a:r>
            <a:pPr indent="0" marL="0">
              <a:lnSpc>
                <a:spcPct val="104000"/>
              </a:lnSpc>
              <a:buNone/>
            </a:pPr>
            <a:r>
              <a:rPr lang="en-US" sz="2100" dirty="0">
                <a:solidFill>
                  <a:srgbClr val="4A55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</a:t>
            </a:r>
            <a:pPr indent="0" marL="0">
              <a:lnSpc>
                <a:spcPct val="104000"/>
              </a:lnSpc>
              <a:buNone/>
            </a:pPr>
            <a:r>
              <a:rPr lang="en-US" sz="2100" i="1" dirty="0">
                <a:solidFill>
                  <a:srgbClr val="4A55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“Turn off the master-bedroom lights and bring a full jug of water to the living-room table.”</a:t>
            </a:r>
            <a:endParaRPr lang="en-US" sz="2100" dirty="0"/>
          </a:p>
        </p:txBody>
      </p:sp>
      <p:sp>
        <p:nvSpPr>
          <p:cNvPr id="18" name="text-17"/>
          <p:cNvSpPr txBox="1"/>
          <p:nvPr/>
        </p:nvSpPr>
        <p:spPr>
          <a:xfrm>
            <a:off x="1076325" y="14171295"/>
            <a:ext cx="8769668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6000"/>
              </a:lnSpc>
              <a:buNone/>
            </a:pPr>
            <a:r>
              <a:rPr lang="en-US" sz="2100" b="1" dirty="0">
                <a:solidFill>
                  <a:srgbClr val="4A55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WORLD </a:t>
            </a:r>
            <a:pPr indent="0" marL="0">
              <a:lnSpc>
                <a:spcPct val="96000"/>
              </a:lnSpc>
              <a:buNone/>
            </a:pPr>
            <a:r>
              <a:rPr lang="en-US" sz="2100" dirty="0">
                <a:solidFill>
                  <a:srgbClr val="4A55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· what is actually true in the environment</a:t>
            </a:r>
            <a:endParaRPr lang="en-US" sz="2100" dirty="0"/>
          </a:p>
        </p:txBody>
      </p:sp>
      <p:pic>
        <p:nvPicPr>
          <p:cNvPr id="19" name="graphic-18" descr="Poster graphic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275" y="14599920"/>
            <a:ext cx="8750618" cy="2152650"/>
          </a:xfrm>
          <a:prstGeom prst="rect">
            <a:avLst/>
          </a:prstGeom>
        </p:spPr>
      </p:pic>
      <p:sp>
        <p:nvSpPr>
          <p:cNvPr id="20" name="text-19"/>
          <p:cNvSpPr txBox="1"/>
          <p:nvPr/>
        </p:nvSpPr>
        <p:spPr>
          <a:xfrm>
            <a:off x="1076325" y="16847820"/>
            <a:ext cx="8769668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6000"/>
              </a:lnSpc>
              <a:buNone/>
            </a:pPr>
            <a:r>
              <a:rPr lang="en-US" sz="2100" b="1" dirty="0">
                <a:solidFill>
                  <a:srgbClr val="4A55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MEMORY </a:t>
            </a:r>
            <a:pPr indent="0" marL="0">
              <a:lnSpc>
                <a:spcPct val="96000"/>
              </a:lnSpc>
              <a:buNone/>
            </a:pPr>
            <a:r>
              <a:rPr lang="en-US" sz="2100" dirty="0">
                <a:solidFill>
                  <a:srgbClr val="4A55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· what the robot believes at the start</a:t>
            </a:r>
            <a:endParaRPr lang="en-US" sz="2100" dirty="0"/>
          </a:p>
        </p:txBody>
      </p:sp>
      <p:pic>
        <p:nvPicPr>
          <p:cNvPr id="21" name="graphic-20" descr="Poster graphic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275" y="17276445"/>
            <a:ext cx="8750618" cy="2145030"/>
          </a:xfrm>
          <a:prstGeom prst="rect">
            <a:avLst/>
          </a:prstGeom>
        </p:spPr>
      </p:pic>
      <p:sp>
        <p:nvSpPr>
          <p:cNvPr id="22" name="text-21"/>
          <p:cNvSpPr txBox="1"/>
          <p:nvPr/>
        </p:nvSpPr>
        <p:spPr>
          <a:xfrm>
            <a:off x="1076325" y="19515773"/>
            <a:ext cx="8769668" cy="1356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2400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Pick one of each → </a:t>
            </a:r>
            <a:pPr indent="0" marL="0">
              <a:lnSpc>
                <a:spcPct val="108000"/>
              </a:lnSpc>
              <a:buNone/>
            </a:pPr>
            <a:r>
              <a:rPr lang="en-US" sz="2400" b="1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up to 15 variants per task</a:t>
            </a:r>
            <a:pPr indent="0" marL="0">
              <a:lnSpc>
                <a:spcPct val="108000"/>
              </a:lnSpc>
              <a:buNone/>
            </a:pPr>
            <a:r>
              <a:rPr lang="en-US" sz="2400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. E.g. </a:t>
            </a:r>
            <a:pPr indent="0" marL="0">
              <a:lnSpc>
                <a:spcPct val="108000"/>
              </a:lnSpc>
              <a:buNone/>
            </a:pPr>
            <a:r>
              <a:rPr lang="en-US" sz="2400" b="1" dirty="0">
                <a:solidFill>
                  <a:srgbClr val="1A23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HID</a:t>
            </a:r>
            <a:pPr indent="0" marL="0">
              <a:lnSpc>
                <a:spcPct val="108000"/>
              </a:lnSpc>
              <a:buNone/>
            </a:pPr>
            <a:r>
              <a:rPr lang="en-US" sz="2400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× </a:t>
            </a:r>
            <a:pPr indent="0" marL="0">
              <a:lnSpc>
                <a:spcPct val="108000"/>
              </a:lnSpc>
              <a:buNone/>
            </a:pPr>
            <a:r>
              <a:rPr lang="en-US" sz="2400" b="1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Outdated</a:t>
            </a:r>
            <a:pPr indent="0" marL="0">
              <a:lnSpc>
                <a:spcPct val="108000"/>
              </a:lnSpc>
              <a:buNone/>
            </a:pPr>
            <a:r>
              <a:rPr lang="en-US" sz="2400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: the jug is in the fridge, but the robot remembers it on the dining table.</a:t>
            </a:r>
            <a:endParaRPr lang="en-US" sz="2400" dirty="0"/>
          </a:p>
        </p:txBody>
      </p:sp>
      <p:sp>
        <p:nvSpPr>
          <p:cNvPr id="23" name="shape-22"/>
          <p:cNvSpPr/>
          <p:nvPr/>
        </p:nvSpPr>
        <p:spPr>
          <a:xfrm>
            <a:off x="10560368" y="4015740"/>
            <a:ext cx="9924098" cy="16967835"/>
          </a:xfrm>
          <a:prstGeom prst="roundRect">
            <a:avLst>
              <a:gd name="adj" fmla="val 1536"/>
            </a:avLst>
          </a:prstGeom>
          <a:ln w="29210">
            <a:solidFill>
              <a:srgbClr val="D5DAE0"/>
            </a:solidFill>
            <a:prstDash val="solid"/>
          </a:ln>
        </p:spPr>
      </p:sp>
      <p:sp>
        <p:nvSpPr>
          <p:cNvPr id="24" name="text-23"/>
          <p:cNvSpPr txBox="1"/>
          <p:nvPr/>
        </p:nvSpPr>
        <p:spPr>
          <a:xfrm>
            <a:off x="10798493" y="4177665"/>
            <a:ext cx="9504998" cy="695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6000"/>
              </a:lnSpc>
              <a:buNone/>
            </a:pPr>
            <a:r>
              <a:rPr lang="en-US" sz="2400" b="1" dirty="0">
                <a:solidFill>
                  <a:srgbClr val="4A55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pPr indent="0" marL="0">
              <a:lnSpc>
                <a:spcPct val="96000"/>
              </a:lnSpc>
              <a:buNone/>
            </a:pPr>
            <a:r>
              <a:rPr lang="en-US" sz="3750" b="1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Three planners, one framework</a:t>
            </a:r>
            <a:endParaRPr lang="en-US" sz="2400" dirty="0"/>
          </a:p>
        </p:txBody>
      </p:sp>
      <p:sp>
        <p:nvSpPr>
          <p:cNvPr id="25" name="text-24"/>
          <p:cNvSpPr txBox="1"/>
          <p:nvPr/>
        </p:nvSpPr>
        <p:spPr>
          <a:xfrm>
            <a:off x="10798493" y="4999673"/>
            <a:ext cx="9504998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2400" b="1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Shared inputs:</a:t>
            </a:r>
            <a:pPr indent="0" marL="0">
              <a:lnSpc>
                <a:spcPct val="108000"/>
              </a:lnSpc>
              <a:buNone/>
            </a:pPr>
            <a:r>
              <a:rPr lang="en-US" sz="2400" dirty="0">
                <a:solidFill>
                  <a:srgbClr val="4A55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memory M · goal G · scene graph · images (not Tru-POMDP) · the same 12 high-level robot skills.</a:t>
            </a:r>
            <a:endParaRPr lang="en-US" sz="2400" dirty="0"/>
          </a:p>
        </p:txBody>
      </p:sp>
      <p:sp>
        <p:nvSpPr>
          <p:cNvPr id="26" name="text-25"/>
          <p:cNvSpPr txBox="1"/>
          <p:nvPr/>
        </p:nvSpPr>
        <p:spPr>
          <a:xfrm>
            <a:off x="10798493" y="5967413"/>
            <a:ext cx="9504998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2400" b="1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Our adaptations:</a:t>
            </a:r>
            <a:pPr indent="0" marL="0">
              <a:lnSpc>
                <a:spcPct val="108000"/>
              </a:lnSpc>
              <a:buNone/>
            </a:pPr>
            <a:r>
              <a:rPr lang="en-US" sz="2400" dirty="0">
                <a:solidFill>
                  <a:srgbClr val="4A55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all three planners are re-implemented on Habitat and PARTNR's skills, not the original code.</a:t>
            </a:r>
            <a:endParaRPr lang="en-US" sz="2400" dirty="0"/>
          </a:p>
        </p:txBody>
      </p:sp>
      <p:pic>
        <p:nvPicPr>
          <p:cNvPr id="27" name="graphic-26" descr="Poster graphic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9443" y="6916103"/>
            <a:ext cx="9485948" cy="390525"/>
          </a:xfrm>
          <a:prstGeom prst="rect">
            <a:avLst/>
          </a:prstGeom>
        </p:spPr>
      </p:pic>
      <p:sp>
        <p:nvSpPr>
          <p:cNvPr id="28" name="text-27"/>
          <p:cNvSpPr txBox="1"/>
          <p:nvPr/>
        </p:nvSpPr>
        <p:spPr>
          <a:xfrm>
            <a:off x="10798493" y="7452360"/>
            <a:ext cx="9504998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6000"/>
              </a:lnSpc>
              <a:buNone/>
            </a:pPr>
            <a:r>
              <a:rPr lang="en-US" sz="2850" b="1" dirty="0">
                <a:solidFill>
                  <a:srgbClr val="C05A1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ReAct</a:t>
            </a:r>
            <a:pPr indent="0" marL="0">
              <a:lnSpc>
                <a:spcPct val="96000"/>
              </a:lnSpc>
              <a:buNone/>
            </a:pPr>
            <a:r>
              <a:rPr lang="en-US" sz="2100" dirty="0">
                <a:solidFill>
                  <a:srgbClr val="4A55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PARTNR-Planner loop: a VLM picks every next skill</a:t>
            </a:r>
            <a:endParaRPr lang="en-US" sz="2850" dirty="0"/>
          </a:p>
        </p:txBody>
      </p:sp>
      <p:sp>
        <p:nvSpPr>
          <p:cNvPr id="29" name="text-28"/>
          <p:cNvSpPr txBox="1"/>
          <p:nvPr/>
        </p:nvSpPr>
        <p:spPr>
          <a:xfrm>
            <a:off x="10798493" y="8014335"/>
            <a:ext cx="9504998" cy="1180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2100" dirty="0">
                <a:solidFill>
                  <a:srgbClr val="4A55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At each step, a VLM reasons over the instruction, scene graph, images and action history, then picks the next skill; execution feedback feeds the next decision.</a:t>
            </a:r>
            <a:endParaRPr lang="en-US" sz="2100" dirty="0"/>
          </a:p>
        </p:txBody>
      </p:sp>
      <p:pic>
        <p:nvPicPr>
          <p:cNvPr id="30" name="graphic-29" descr="Poster graphic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79443" y="9194483"/>
            <a:ext cx="9485948" cy="2305050"/>
          </a:xfrm>
          <a:prstGeom prst="rect">
            <a:avLst/>
          </a:prstGeom>
        </p:spPr>
      </p:pic>
      <p:sp>
        <p:nvSpPr>
          <p:cNvPr id="31" name="text-30"/>
          <p:cNvSpPr txBox="1"/>
          <p:nvPr/>
        </p:nvSpPr>
        <p:spPr>
          <a:xfrm>
            <a:off x="10798493" y="11645265"/>
            <a:ext cx="9504998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6000"/>
              </a:lnSpc>
              <a:buNone/>
            </a:pPr>
            <a:r>
              <a:rPr lang="en-US" sz="2850" b="1" dirty="0">
                <a:solidFill>
                  <a:srgbClr val="2B6CB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VLM-TAMP</a:t>
            </a:r>
            <a:pPr indent="0" marL="0">
              <a:lnSpc>
                <a:spcPct val="96000"/>
              </a:lnSpc>
              <a:buNone/>
            </a:pPr>
            <a:r>
              <a:rPr lang="en-US" sz="2100" dirty="0">
                <a:solidFill>
                  <a:srgbClr val="4A55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VLM subgoals, refined by a PDDL planner</a:t>
            </a:r>
            <a:endParaRPr lang="en-US" sz="2850" dirty="0"/>
          </a:p>
        </p:txBody>
      </p:sp>
      <p:sp>
        <p:nvSpPr>
          <p:cNvPr id="32" name="text-31"/>
          <p:cNvSpPr txBox="1"/>
          <p:nvPr/>
        </p:nvSpPr>
        <p:spPr>
          <a:xfrm>
            <a:off x="10798493" y="12207240"/>
            <a:ext cx="9504998" cy="812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2100" dirty="0">
                <a:solidFill>
                  <a:srgbClr val="4A55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VLM proposes subgoals as grounded predicates; a PDDL planner turns each into a skill sequence. Failures trigger symbolic replanning or subgoal revision.</a:t>
            </a:r>
            <a:endParaRPr lang="en-US" sz="2100" dirty="0"/>
          </a:p>
        </p:txBody>
      </p:sp>
      <p:pic>
        <p:nvPicPr>
          <p:cNvPr id="33" name="graphic-32" descr="Poster graphic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79443" y="13019723"/>
            <a:ext cx="9485948" cy="2872740"/>
          </a:xfrm>
          <a:prstGeom prst="rect">
            <a:avLst/>
          </a:prstGeom>
        </p:spPr>
      </p:pic>
      <p:sp>
        <p:nvSpPr>
          <p:cNvPr id="34" name="text-33"/>
          <p:cNvSpPr txBox="1"/>
          <p:nvPr/>
        </p:nvSpPr>
        <p:spPr>
          <a:xfrm>
            <a:off x="10798493" y="16037243"/>
            <a:ext cx="9504998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6000"/>
              </a:lnSpc>
              <a:buNone/>
            </a:pPr>
            <a:r>
              <a:rPr lang="en-US" sz="2850" b="1" dirty="0">
                <a:solidFill>
                  <a:srgbClr val="9F3A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Tru-POMDP</a:t>
            </a:r>
            <a:pPr indent="0" marL="0">
              <a:lnSpc>
                <a:spcPct val="96000"/>
              </a:lnSpc>
              <a:buNone/>
            </a:pPr>
            <a:r>
              <a:rPr lang="en-US" sz="2100" dirty="0">
                <a:solidFill>
                  <a:srgbClr val="4A55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belief-space search over LLM hypotheses</a:t>
            </a:r>
            <a:endParaRPr lang="en-US" sz="2850" dirty="0"/>
          </a:p>
        </p:txBody>
      </p:sp>
      <p:sp>
        <p:nvSpPr>
          <p:cNvPr id="35" name="text-34"/>
          <p:cNvSpPr txBox="1"/>
          <p:nvPr/>
        </p:nvSpPr>
        <p:spPr>
          <a:xfrm>
            <a:off x="10798493" y="16599218"/>
            <a:ext cx="9504998" cy="1180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2100" dirty="0">
                <a:solidFill>
                  <a:srgbClr val="4A55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An LLM Tree of Hypotheses builds a weighted particle belief over goals and object locations; a DESPOT-style search picks actions, and the belief updates after each one.</a:t>
            </a:r>
            <a:endParaRPr lang="en-US" sz="2100" dirty="0"/>
          </a:p>
        </p:txBody>
      </p:sp>
      <p:pic>
        <p:nvPicPr>
          <p:cNvPr id="36" name="graphic-35" descr="Poster graphic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79443" y="17779365"/>
            <a:ext cx="9485948" cy="3061335"/>
          </a:xfrm>
          <a:prstGeom prst="rect">
            <a:avLst/>
          </a:prstGeom>
        </p:spPr>
      </p:pic>
      <p:sp>
        <p:nvSpPr>
          <p:cNvPr id="37" name="shape-36"/>
          <p:cNvSpPr/>
          <p:nvPr/>
        </p:nvSpPr>
        <p:spPr>
          <a:xfrm>
            <a:off x="21017865" y="4015740"/>
            <a:ext cx="11577638" cy="6770370"/>
          </a:xfrm>
          <a:prstGeom prst="roundRect">
            <a:avLst>
              <a:gd name="adj" fmla="val 2251"/>
            </a:avLst>
          </a:prstGeom>
          <a:ln w="29210">
            <a:solidFill>
              <a:srgbClr val="D5DAE0"/>
            </a:solidFill>
            <a:prstDash val="solid"/>
          </a:ln>
        </p:spPr>
      </p:sp>
      <p:sp>
        <p:nvSpPr>
          <p:cNvPr id="38" name="text-37"/>
          <p:cNvSpPr txBox="1"/>
          <p:nvPr/>
        </p:nvSpPr>
        <p:spPr>
          <a:xfrm>
            <a:off x="21255990" y="4177665"/>
            <a:ext cx="11158538" cy="695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6000"/>
              </a:lnSpc>
              <a:buNone/>
            </a:pPr>
            <a:r>
              <a:rPr lang="en-US" sz="2400" b="1" dirty="0">
                <a:solidFill>
                  <a:srgbClr val="4A55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</a:t>
            </a:r>
            <a:pPr indent="0" marL="0">
              <a:lnSpc>
                <a:spcPct val="96000"/>
              </a:lnSpc>
              <a:buNone/>
            </a:pPr>
            <a:r>
              <a:rPr lang="en-US" sz="3750" b="1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ReAct leads, but all incur extra actions</a:t>
            </a:r>
            <a:endParaRPr lang="en-US" sz="2400" dirty="0"/>
          </a:p>
        </p:txBody>
      </p:sp>
      <p:sp>
        <p:nvSpPr>
          <p:cNvPr id="39" name="text-38"/>
          <p:cNvSpPr txBox="1"/>
          <p:nvPr/>
        </p:nvSpPr>
        <p:spPr>
          <a:xfrm>
            <a:off x="21255990" y="4911090"/>
            <a:ext cx="11158538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6000"/>
              </a:lnSpc>
              <a:buNone/>
            </a:pPr>
            <a:r>
              <a:rPr lang="en-US" sz="2550" b="1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How we score</a:t>
            </a:r>
            <a:endParaRPr lang="en-US" sz="2550" dirty="0"/>
          </a:p>
        </p:txBody>
      </p:sp>
      <p:sp>
        <p:nvSpPr>
          <p:cNvPr id="40" name="text-39"/>
          <p:cNvSpPr txBox="1"/>
          <p:nvPr/>
        </p:nvSpPr>
        <p:spPr>
          <a:xfrm>
            <a:off x="21255990" y="5444490"/>
            <a:ext cx="11158538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TC-SPL</a:t>
            </a:r>
            <a:pPr indent="0" marL="0">
              <a:lnSpc>
                <a:spcPct val="104000"/>
              </a:lnSpc>
              <a:buNone/>
            </a:pPr>
            <a:r>
              <a:rPr lang="en-US" sz="1560" b="1" baseline="-40000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act</a:t>
            </a:r>
            <a:pPr indent="0" marL="0">
              <a:lnSpc>
                <a:spcPct val="104000"/>
              </a:lnSpc>
              <a:buNone/>
            </a:pPr>
            <a:r>
              <a:rPr lang="en-US" sz="2400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: fraction of the task completed, discounted by extra skill attempts vs. a human demo (1 = as efficient as a human).</a:t>
            </a:r>
            <a:endParaRPr lang="en-US" sz="2400" dirty="0"/>
          </a:p>
        </p:txBody>
      </p:sp>
      <p:pic>
        <p:nvPicPr>
          <p:cNvPr id="41" name="graphic-40" descr="Poster graphic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236940" y="6362700"/>
            <a:ext cx="11139488" cy="1013460"/>
          </a:xfrm>
          <a:prstGeom prst="rect">
            <a:avLst/>
          </a:prstGeom>
        </p:spPr>
      </p:pic>
      <p:pic>
        <p:nvPicPr>
          <p:cNvPr id="42" name="graphic-41" descr="Poster graphic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236940" y="7414260"/>
            <a:ext cx="11139488" cy="438150"/>
          </a:xfrm>
          <a:prstGeom prst="rect">
            <a:avLst/>
          </a:prstGeom>
        </p:spPr>
      </p:pic>
      <p:pic>
        <p:nvPicPr>
          <p:cNvPr id="43" name="graphic-42" descr="Poster graphic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236940" y="7890510"/>
            <a:ext cx="11139488" cy="2352675"/>
          </a:xfrm>
          <a:prstGeom prst="rect">
            <a:avLst/>
          </a:prstGeom>
        </p:spPr>
      </p:pic>
      <p:pic>
        <p:nvPicPr>
          <p:cNvPr id="44" name="graphic-43" descr="Poster graphic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236940" y="10205085"/>
            <a:ext cx="11139488" cy="438150"/>
          </a:xfrm>
          <a:prstGeom prst="rect">
            <a:avLst/>
          </a:prstGeom>
        </p:spPr>
      </p:pic>
      <p:sp>
        <p:nvSpPr>
          <p:cNvPr id="45" name="shape-44"/>
          <p:cNvSpPr/>
          <p:nvPr/>
        </p:nvSpPr>
        <p:spPr>
          <a:xfrm>
            <a:off x="21017865" y="10938510"/>
            <a:ext cx="11577638" cy="4168140"/>
          </a:xfrm>
          <a:prstGeom prst="roundRect">
            <a:avLst>
              <a:gd name="adj" fmla="val 3656"/>
            </a:avLst>
          </a:prstGeom>
          <a:ln w="29210">
            <a:solidFill>
              <a:srgbClr val="D5DAE0"/>
            </a:solidFill>
            <a:prstDash val="solid"/>
          </a:ln>
        </p:spPr>
      </p:sp>
      <p:sp>
        <p:nvSpPr>
          <p:cNvPr id="46" name="text-45"/>
          <p:cNvSpPr txBox="1"/>
          <p:nvPr/>
        </p:nvSpPr>
        <p:spPr>
          <a:xfrm>
            <a:off x="21255990" y="11100435"/>
            <a:ext cx="11158538" cy="695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6000"/>
              </a:lnSpc>
              <a:buNone/>
            </a:pPr>
            <a:r>
              <a:rPr lang="en-US" sz="2400" b="1" dirty="0">
                <a:solidFill>
                  <a:srgbClr val="4A55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05</a:t>
            </a:r>
            <a:pPr indent="0" marL="0">
              <a:lnSpc>
                <a:spcPct val="96000"/>
              </a:lnSpc>
              <a:buNone/>
            </a:pPr>
            <a:r>
              <a:rPr lang="en-US" sz="3750" b="1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Better memory ≠ better plans</a:t>
            </a:r>
            <a:endParaRPr lang="en-US" sz="2400" dirty="0"/>
          </a:p>
        </p:txBody>
      </p:sp>
      <p:sp>
        <p:nvSpPr>
          <p:cNvPr id="47" name="text-46"/>
          <p:cNvSpPr txBox="1"/>
          <p:nvPr/>
        </p:nvSpPr>
        <p:spPr>
          <a:xfrm>
            <a:off x="21255990" y="11833860"/>
            <a:ext cx="11158538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2400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TC-SPL</a:t>
            </a:r>
            <a:pPr indent="0" marL="0">
              <a:lnSpc>
                <a:spcPct val="108000"/>
              </a:lnSpc>
              <a:buNone/>
            </a:pPr>
            <a:r>
              <a:rPr lang="en-US" sz="1560" baseline="-40000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act</a:t>
            </a:r>
            <a:pPr indent="0" marL="0">
              <a:lnSpc>
                <a:spcPct val="108000"/>
              </a:lnSpc>
              <a:buNone/>
            </a:pPr>
            <a:r>
              <a:rPr lang="en-US" sz="2400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under each initial-memory condition. Only ReAct gains from accurate memory. VLM-TAMP and Tru-POMDP score best with </a:t>
            </a:r>
            <a:pPr indent="0" marL="0">
              <a:lnSpc>
                <a:spcPct val="108000"/>
              </a:lnSpc>
              <a:buNone/>
            </a:pPr>
            <a:r>
              <a:rPr lang="en-US" sz="2400" i="1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outdated</a:t>
            </a:r>
            <a:pPr indent="0" marL="0">
              <a:lnSpc>
                <a:spcPct val="108000"/>
              </a:lnSpc>
              <a:buNone/>
            </a:pPr>
            <a:r>
              <a:rPr lang="en-US" sz="2400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memory.</a:t>
            </a:r>
            <a:endParaRPr lang="en-US" sz="2400" dirty="0"/>
          </a:p>
        </p:txBody>
      </p:sp>
      <p:pic>
        <p:nvPicPr>
          <p:cNvPr id="48" name="graphic-47" descr="Poster graphic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236940" y="12744450"/>
            <a:ext cx="11139488" cy="2219325"/>
          </a:xfrm>
          <a:prstGeom prst="rect">
            <a:avLst/>
          </a:prstGeom>
        </p:spPr>
      </p:pic>
      <p:sp>
        <p:nvSpPr>
          <p:cNvPr id="49" name="shape-48"/>
          <p:cNvSpPr/>
          <p:nvPr/>
        </p:nvSpPr>
        <p:spPr>
          <a:xfrm>
            <a:off x="21017865" y="15259050"/>
            <a:ext cx="11577638" cy="5724525"/>
          </a:xfrm>
          <a:prstGeom prst="roundRect">
            <a:avLst>
              <a:gd name="adj" fmla="val 2662"/>
            </a:avLst>
          </a:prstGeom>
          <a:ln w="29210">
            <a:solidFill>
              <a:srgbClr val="D5DAE0"/>
            </a:solidFill>
            <a:prstDash val="solid"/>
          </a:ln>
        </p:spPr>
      </p:sp>
      <p:sp>
        <p:nvSpPr>
          <p:cNvPr id="50" name="text-49"/>
          <p:cNvSpPr txBox="1"/>
          <p:nvPr/>
        </p:nvSpPr>
        <p:spPr>
          <a:xfrm>
            <a:off x="21255990" y="15420975"/>
            <a:ext cx="11158538" cy="695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6000"/>
              </a:lnSpc>
              <a:buNone/>
            </a:pPr>
            <a:r>
              <a:rPr lang="en-US" sz="2400" b="1" dirty="0">
                <a:solidFill>
                  <a:srgbClr val="4A55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06</a:t>
            </a:r>
            <a:pPr indent="0" marL="0">
              <a:lnSpc>
                <a:spcPct val="96000"/>
              </a:lnSpc>
              <a:buNone/>
            </a:pPr>
            <a:r>
              <a:rPr lang="en-US" sz="3750" b="1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Environment configurations vs. BASE</a:t>
            </a:r>
            <a:endParaRPr lang="en-US" sz="2400" dirty="0"/>
          </a:p>
        </p:txBody>
      </p:sp>
      <p:pic>
        <p:nvPicPr>
          <p:cNvPr id="51" name="graphic-50" descr="Poster graphic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1236940" y="16135350"/>
            <a:ext cx="11139488" cy="2886075"/>
          </a:xfrm>
          <a:prstGeom prst="rect">
            <a:avLst/>
          </a:prstGeom>
        </p:spPr>
      </p:pic>
      <p:sp>
        <p:nvSpPr>
          <p:cNvPr id="52" name="text-51"/>
          <p:cNvSpPr txBox="1"/>
          <p:nvPr/>
        </p:nvSpPr>
        <p:spPr>
          <a:xfrm>
            <a:off x="21255990" y="19078575"/>
            <a:ext cx="1115853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2400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ΔTC-SPL</a:t>
            </a:r>
            <a:pPr indent="0" marL="0">
              <a:lnSpc>
                <a:spcPct val="108000"/>
              </a:lnSpc>
              <a:buNone/>
            </a:pPr>
            <a:r>
              <a:rPr lang="en-US" sz="1560" baseline="-40000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act</a:t>
            </a:r>
            <a:pPr indent="0" marL="0">
              <a:lnSpc>
                <a:spcPct val="108000"/>
              </a:lnSpc>
              <a:buNone/>
            </a:pPr>
            <a:r>
              <a:rPr lang="en-US" sz="2400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in points, averaged over memory. Positive: the planner scores higher than in BASE; negative: it scores lower. Absent and hidden targets hurt every planner, ReAct most. Substitutes and distractors split them: VLM-TAMP gains, Tru-POMDP drops with substitutes.</a:t>
            </a:r>
            <a:endParaRPr lang="en-US" sz="2400" dirty="0"/>
          </a:p>
        </p:txBody>
      </p:sp>
      <p:sp>
        <p:nvSpPr>
          <p:cNvPr id="53" name="shape-52"/>
          <p:cNvSpPr/>
          <p:nvPr/>
        </p:nvSpPr>
        <p:spPr>
          <a:xfrm>
            <a:off x="33128902" y="4015740"/>
            <a:ext cx="9924098" cy="10270808"/>
          </a:xfrm>
          <a:prstGeom prst="roundRect">
            <a:avLst>
              <a:gd name="adj" fmla="val 1536"/>
            </a:avLst>
          </a:prstGeom>
          <a:ln w="29210">
            <a:solidFill>
              <a:srgbClr val="D5DAE0"/>
            </a:solidFill>
            <a:prstDash val="solid"/>
          </a:ln>
        </p:spPr>
      </p:sp>
      <p:sp>
        <p:nvSpPr>
          <p:cNvPr id="54" name="text-53"/>
          <p:cNvSpPr txBox="1"/>
          <p:nvPr/>
        </p:nvSpPr>
        <p:spPr>
          <a:xfrm>
            <a:off x="33367028" y="4177665"/>
            <a:ext cx="9504998" cy="695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6000"/>
              </a:lnSpc>
              <a:buNone/>
            </a:pPr>
            <a:r>
              <a:rPr lang="en-US" sz="2400" b="1" dirty="0">
                <a:solidFill>
                  <a:srgbClr val="4A55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07</a:t>
            </a:r>
            <a:pPr indent="0" marL="0">
              <a:lnSpc>
                <a:spcPct val="96000"/>
              </a:lnSpc>
              <a:buNone/>
            </a:pPr>
            <a:r>
              <a:rPr lang="en-US" sz="3750" b="1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Failures and inefficiencies</a:t>
            </a:r>
            <a:endParaRPr lang="en-US" sz="2400" dirty="0"/>
          </a:p>
        </p:txBody>
      </p:sp>
      <p:sp>
        <p:nvSpPr>
          <p:cNvPr id="55" name="text-54"/>
          <p:cNvSpPr txBox="1"/>
          <p:nvPr/>
        </p:nvSpPr>
        <p:spPr>
          <a:xfrm>
            <a:off x="33367028" y="4949190"/>
            <a:ext cx="950499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2100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Rule-based labels on execution traces. </a:t>
            </a:r>
            <a:pPr indent="0" marL="0">
              <a:lnSpc>
                <a:spcPct val="108000"/>
              </a:lnSpc>
              <a:buNone/>
            </a:pPr>
            <a:r>
              <a:rPr lang="en-US" sz="2100" b="1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Failures</a:t>
            </a:r>
            <a:pPr indent="0" marL="0">
              <a:lnSpc>
                <a:spcPct val="108000"/>
              </a:lnSpc>
              <a:buNone/>
            </a:pPr>
            <a:r>
              <a:rPr lang="en-US" sz="2100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: why unsuccessful runs failed. </a:t>
            </a:r>
            <a:pPr indent="0" marL="0">
              <a:lnSpc>
                <a:spcPct val="108000"/>
              </a:lnSpc>
              <a:buNone/>
            </a:pPr>
            <a:r>
              <a:rPr lang="en-US" sz="2100" b="1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Inefficiencies</a:t>
            </a:r>
            <a:pPr indent="0" marL="0">
              <a:lnSpc>
                <a:spcPct val="108000"/>
              </a:lnSpc>
              <a:buNone/>
            </a:pPr>
            <a:r>
              <a:rPr lang="en-US" sz="2100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: wasted actions in any run. Labels overlap.</a:t>
            </a:r>
            <a:endParaRPr lang="en-US" sz="2100" dirty="0"/>
          </a:p>
        </p:txBody>
      </p:sp>
      <p:pic>
        <p:nvPicPr>
          <p:cNvPr id="56" name="graphic-55" descr="Poster graphic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347978" y="5791200"/>
            <a:ext cx="9485948" cy="8352473"/>
          </a:xfrm>
          <a:prstGeom prst="rect">
            <a:avLst/>
          </a:prstGeom>
        </p:spPr>
      </p:pic>
      <p:sp>
        <p:nvSpPr>
          <p:cNvPr id="57" name="shape-56"/>
          <p:cNvSpPr/>
          <p:nvPr/>
        </p:nvSpPr>
        <p:spPr>
          <a:xfrm>
            <a:off x="33128902" y="14438948"/>
            <a:ext cx="9924098" cy="3343275"/>
          </a:xfrm>
          <a:prstGeom prst="roundRect">
            <a:avLst>
              <a:gd name="adj" fmla="val 4558"/>
            </a:avLst>
          </a:prstGeom>
          <a:ln w="29210">
            <a:solidFill>
              <a:srgbClr val="D5DAE0"/>
            </a:solidFill>
            <a:prstDash val="solid"/>
          </a:ln>
        </p:spPr>
      </p:sp>
      <p:sp>
        <p:nvSpPr>
          <p:cNvPr id="58" name="text-57"/>
          <p:cNvSpPr txBox="1"/>
          <p:nvPr/>
        </p:nvSpPr>
        <p:spPr>
          <a:xfrm>
            <a:off x="33367028" y="14600873"/>
            <a:ext cx="9504998" cy="695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6000"/>
              </a:lnSpc>
              <a:buNone/>
            </a:pPr>
            <a:r>
              <a:rPr lang="en-US" sz="2400" b="1" dirty="0">
                <a:solidFill>
                  <a:srgbClr val="4A55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08</a:t>
            </a:r>
            <a:pPr indent="0" marL="0">
              <a:lnSpc>
                <a:spcPct val="96000"/>
              </a:lnSpc>
              <a:buNone/>
            </a:pPr>
            <a:r>
              <a:rPr lang="en-US" sz="3750" b="1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Takeaway</a:t>
            </a:r>
            <a:endParaRPr lang="en-US" sz="2400" dirty="0"/>
          </a:p>
        </p:txBody>
      </p:sp>
      <p:sp>
        <p:nvSpPr>
          <p:cNvPr id="59" name="text-58"/>
          <p:cNvSpPr txBox="1"/>
          <p:nvPr/>
        </p:nvSpPr>
        <p:spPr>
          <a:xfrm>
            <a:off x="33367028" y="15372398"/>
            <a:ext cx="9504998" cy="1356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2400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No single mechanism is enough. Robust planners must know </a:t>
            </a:r>
            <a:pPr indent="0" marL="0">
              <a:lnSpc>
                <a:spcPct val="108000"/>
              </a:lnSpc>
              <a:buNone/>
            </a:pPr>
            <a:r>
              <a:rPr lang="en-US" sz="2400" b="1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when to gather information</a:t>
            </a:r>
            <a:pPr indent="0" marL="0">
              <a:lnSpc>
                <a:spcPct val="108000"/>
              </a:lnSpc>
              <a:buNone/>
            </a:pPr>
            <a:r>
              <a:rPr lang="en-US" sz="2400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, </a:t>
            </a:r>
            <a:pPr indent="0" marL="0">
              <a:lnSpc>
                <a:spcPct val="108000"/>
              </a:lnSpc>
              <a:buNone/>
            </a:pPr>
            <a:r>
              <a:rPr lang="en-US" sz="2400" b="1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verify task-level progress</a:t>
            </a:r>
            <a:pPr indent="0" marL="0">
              <a:lnSpc>
                <a:spcPct val="108000"/>
              </a:lnSpc>
              <a:buNone/>
            </a:pPr>
            <a:r>
              <a:rPr lang="en-US" sz="2400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, and </a:t>
            </a:r>
            <a:pPr indent="0" marL="0">
              <a:lnSpc>
                <a:spcPct val="108000"/>
              </a:lnSpc>
              <a:buNone/>
            </a:pPr>
            <a:r>
              <a:rPr lang="en-US" sz="2400" b="1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when to stop</a:t>
            </a:r>
            <a:pPr indent="0" marL="0">
              <a:lnSpc>
                <a:spcPct val="108000"/>
              </a:lnSpc>
              <a:buNone/>
            </a:pPr>
            <a:r>
              <a:rPr lang="en-US" sz="2400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.</a:t>
            </a:r>
            <a:endParaRPr lang="en-US" sz="2400" dirty="0"/>
          </a:p>
        </p:txBody>
      </p:sp>
      <p:sp>
        <p:nvSpPr>
          <p:cNvPr id="60" name="text-59"/>
          <p:cNvSpPr txBox="1"/>
          <p:nvPr/>
        </p:nvSpPr>
        <p:spPr>
          <a:xfrm>
            <a:off x="33367028" y="16766858"/>
            <a:ext cx="9504998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2400" b="1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Limits:</a:t>
            </a:r>
            <a:pPr indent="0" marL="0">
              <a:lnSpc>
                <a:spcPct val="108000"/>
              </a:lnSpc>
              <a:buNone/>
            </a:pPr>
            <a:r>
              <a:rPr lang="en-US" sz="2400" dirty="0">
                <a:solidFill>
                  <a:srgbClr val="4A55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low-level execution failures not separately analyzed, 7 simulated tasks; trace labels show patterns, not causes.</a:t>
            </a:r>
            <a:endParaRPr lang="en-US" sz="2400" dirty="0"/>
          </a:p>
        </p:txBody>
      </p:sp>
      <p:sp>
        <p:nvSpPr>
          <p:cNvPr id="61" name="shape-60"/>
          <p:cNvSpPr/>
          <p:nvPr/>
        </p:nvSpPr>
        <p:spPr>
          <a:xfrm>
            <a:off x="33128902" y="17934623"/>
            <a:ext cx="9924098" cy="3048953"/>
          </a:xfrm>
          <a:prstGeom prst="roundRect">
            <a:avLst>
              <a:gd name="adj" fmla="val 4998"/>
            </a:avLst>
          </a:prstGeom>
          <a:ln w="29210">
            <a:solidFill>
              <a:srgbClr val="D5DAE0"/>
            </a:solidFill>
            <a:prstDash val="solid"/>
          </a:ln>
        </p:spPr>
      </p:sp>
      <p:sp>
        <p:nvSpPr>
          <p:cNvPr id="62" name="text-61"/>
          <p:cNvSpPr txBox="1"/>
          <p:nvPr/>
        </p:nvSpPr>
        <p:spPr>
          <a:xfrm>
            <a:off x="33367028" y="18096548"/>
            <a:ext cx="9504998" cy="695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6000"/>
              </a:lnSpc>
              <a:buNone/>
            </a:pPr>
            <a:r>
              <a:rPr lang="en-US" sz="2400" b="1" dirty="0">
                <a:solidFill>
                  <a:srgbClr val="4A55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09</a:t>
            </a:r>
            <a:pPr indent="0" marL="0">
              <a:lnSpc>
                <a:spcPct val="96000"/>
              </a:lnSpc>
              <a:buNone/>
            </a:pPr>
            <a:r>
              <a:rPr lang="en-US" sz="3750" b="1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Future work</a:t>
            </a:r>
            <a:endParaRPr lang="en-US" sz="2400" dirty="0"/>
          </a:p>
        </p:txBody>
      </p:sp>
      <p:sp>
        <p:nvSpPr>
          <p:cNvPr id="63" name="text-62"/>
          <p:cNvSpPr txBox="1"/>
          <p:nvPr/>
        </p:nvSpPr>
        <p:spPr>
          <a:xfrm>
            <a:off x="33367028" y="18868073"/>
            <a:ext cx="9504998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lnSpc>
                <a:spcPct val="108000"/>
              </a:lnSpc>
              <a:buSzPct val="100000"/>
              <a:buChar char="•"/>
            </a:pPr>
            <a:r>
              <a:rPr lang="en-US" sz="2400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Build planners that adaptively decide when to explore, replan, or stop.</a:t>
            </a:r>
            <a:endParaRPr lang="en-US" sz="2400" dirty="0"/>
          </a:p>
        </p:txBody>
      </p:sp>
      <p:sp>
        <p:nvSpPr>
          <p:cNvPr id="64" name="text-63"/>
          <p:cNvSpPr txBox="1"/>
          <p:nvPr/>
        </p:nvSpPr>
        <p:spPr>
          <a:xfrm>
            <a:off x="33367028" y="19778663"/>
            <a:ext cx="9504998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lnSpc>
                <a:spcPct val="108000"/>
              </a:lnSpc>
              <a:buSzPct val="100000"/>
              <a:buChar char="•"/>
            </a:pPr>
            <a:r>
              <a:rPr lang="en-US" sz="2400" dirty="0">
                <a:solidFill>
                  <a:srgbClr val="1A23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Evaluate them on this benchmark: do they reduce failures and inefficiencies?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Evaluating Long-Horizon Robot Planning under Uncertainty</dc:title>
  <dc:subject>PptxGenJS Presentation</dc:subject>
  <dc:creator>Harsh Muriki</dc:creator>
  <cp:lastModifiedBy>Harsh Muriki</cp:lastModifiedBy>
  <cp:revision>1</cp:revision>
  <dcterms:created xsi:type="dcterms:W3CDTF">2026-10-29T17:54:40Z</dcterms:created>
  <dcterms:modified xsi:type="dcterms:W3CDTF">2026-10-29T17:54:40Z</dcterms:modified>
</cp:coreProperties>
</file>